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74" r:id="rId13"/>
    <p:sldId id="275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66" r:id="rId22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15" autoAdjust="0"/>
    <p:restoredTop sz="94660"/>
  </p:normalViewPr>
  <p:slideViewPr>
    <p:cSldViewPr snapToGrid="0">
      <p:cViewPr varScale="1">
        <p:scale>
          <a:sx n="38" d="100"/>
          <a:sy n="38" d="100"/>
        </p:scale>
        <p:origin x="84" y="15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 smtClean="0"/>
              <a:t>Kattintson ide az alcím mintájának szerkesztéséhez</a:t>
            </a:r>
            <a:endParaRPr lang="hu-HU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1FAD6-AC86-4277-8AB6-0EB25B745D01}" type="datetimeFigureOut">
              <a:rPr lang="hu-HU" smtClean="0"/>
              <a:t>2023.11.15.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81CA2-20B4-41EF-8E45-3448B7B7D1D6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7318261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1FAD6-AC86-4277-8AB6-0EB25B745D01}" type="datetimeFigureOut">
              <a:rPr lang="hu-HU" smtClean="0"/>
              <a:t>2023.11.15.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81CA2-20B4-41EF-8E45-3448B7B7D1D6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9188596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1FAD6-AC86-4277-8AB6-0EB25B745D01}" type="datetimeFigureOut">
              <a:rPr lang="hu-HU" smtClean="0"/>
              <a:t>2023.11.15.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81CA2-20B4-41EF-8E45-3448B7B7D1D6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8368505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1FAD6-AC86-4277-8AB6-0EB25B745D01}" type="datetimeFigureOut">
              <a:rPr lang="hu-HU" smtClean="0"/>
              <a:t>2023.11.15.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81CA2-20B4-41EF-8E45-3448B7B7D1D6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2972395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1FAD6-AC86-4277-8AB6-0EB25B745D01}" type="datetimeFigureOut">
              <a:rPr lang="hu-HU" smtClean="0"/>
              <a:t>2023.11.15.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81CA2-20B4-41EF-8E45-3448B7B7D1D6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6082293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Tartalom helye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1FAD6-AC86-4277-8AB6-0EB25B745D01}" type="datetimeFigureOut">
              <a:rPr lang="hu-HU" smtClean="0"/>
              <a:t>2023.11.15.</a:t>
            </a:fld>
            <a:endParaRPr lang="hu-HU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81CA2-20B4-41EF-8E45-3448B7B7D1D6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576635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5" name="Szöveg hely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6" name="Tartalom helye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7" name="Dátum hely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1FAD6-AC86-4277-8AB6-0EB25B745D01}" type="datetimeFigureOut">
              <a:rPr lang="hu-HU" smtClean="0"/>
              <a:t>2023.11.15.</a:t>
            </a:fld>
            <a:endParaRPr lang="hu-HU"/>
          </a:p>
        </p:txBody>
      </p:sp>
      <p:sp>
        <p:nvSpPr>
          <p:cNvPr id="8" name="Élőláb hely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Dia számának hely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81CA2-20B4-41EF-8E45-3448B7B7D1D6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2448506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Dátum hely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1FAD6-AC86-4277-8AB6-0EB25B745D01}" type="datetimeFigureOut">
              <a:rPr lang="hu-HU" smtClean="0"/>
              <a:t>2023.11.15.</a:t>
            </a:fld>
            <a:endParaRPr lang="hu-HU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81CA2-20B4-41EF-8E45-3448B7B7D1D6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6996158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1FAD6-AC86-4277-8AB6-0EB25B745D01}" type="datetimeFigureOut">
              <a:rPr lang="hu-HU" smtClean="0"/>
              <a:t>2023.11.15.</a:t>
            </a:fld>
            <a:endParaRPr lang="hu-HU"/>
          </a:p>
        </p:txBody>
      </p:sp>
      <p:sp>
        <p:nvSpPr>
          <p:cNvPr id="3" name="Élőláb hely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81CA2-20B4-41EF-8E45-3448B7B7D1D6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2653218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1FAD6-AC86-4277-8AB6-0EB25B745D01}" type="datetimeFigureOut">
              <a:rPr lang="hu-HU" smtClean="0"/>
              <a:t>2023.11.15.</a:t>
            </a:fld>
            <a:endParaRPr lang="hu-HU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81CA2-20B4-41EF-8E45-3448B7B7D1D6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128110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Kép helye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1FAD6-AC86-4277-8AB6-0EB25B745D01}" type="datetimeFigureOut">
              <a:rPr lang="hu-HU" smtClean="0"/>
              <a:t>2023.11.15.</a:t>
            </a:fld>
            <a:endParaRPr lang="hu-HU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81CA2-20B4-41EF-8E45-3448B7B7D1D6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4754037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Dátum hely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01FAD6-AC86-4277-8AB6-0EB25B745D01}" type="datetimeFigureOut">
              <a:rPr lang="hu-HU" smtClean="0"/>
              <a:t>2023.11.15.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081CA2-20B4-41EF-8E45-3448B7B7D1D6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3000658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cx.hu/Minden-amit-RAM-tudni-erdemes-1" TargetMode="External"/><Relationship Id="rId7" Type="http://schemas.openxmlformats.org/officeDocument/2006/relationships/hyperlink" Target="https://hu.eferrit.com/a-szamitogep-memoriajanak-toertenete/" TargetMode="External"/><Relationship Id="rId2" Type="http://schemas.openxmlformats.org/officeDocument/2006/relationships/hyperlink" Target="https://bestofcafe.hu/mi_a_ram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nagyker.pcarena.hu/blog/celkeresztben-a-ram-ddr-ddr2-ddr3-ddr4-es-ddr5-" TargetMode="External"/><Relationship Id="rId5" Type="http://schemas.openxmlformats.org/officeDocument/2006/relationships/hyperlink" Target="https://www.alza.hu/fogalomtar/ram-memoria-tipusok" TargetMode="External"/><Relationship Id="rId4" Type="http://schemas.openxmlformats.org/officeDocument/2006/relationships/hyperlink" Target="https://hu.wikipedia.org/wiki/Mem%C3%B3ria_(sz%C3%A1m%C3%ADt%C3%A1stechnika)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u-HU" dirty="0" smtClean="0"/>
              <a:t>Processzorok és Ram(ok)</a:t>
            </a:r>
            <a:endParaRPr lang="hu-HU" dirty="0"/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7777777" y="6476104"/>
            <a:ext cx="4224171" cy="255493"/>
          </a:xfrm>
        </p:spPr>
        <p:txBody>
          <a:bodyPr>
            <a:normAutofit fontScale="77500" lnSpcReduction="20000"/>
          </a:bodyPr>
          <a:lstStyle/>
          <a:p>
            <a:r>
              <a:rPr lang="hu-HU" sz="1600" dirty="0" smtClean="0"/>
              <a:t>Készítette: Simon Valentin Márk, Oroszlán Mihály, Vargacz Gergő</a:t>
            </a:r>
            <a:endParaRPr lang="hu-HU" sz="1600" dirty="0"/>
          </a:p>
        </p:txBody>
      </p:sp>
    </p:spTree>
    <p:extLst>
      <p:ext uri="{BB962C8B-B14F-4D97-AF65-F5344CB8AC3E}">
        <p14:creationId xmlns:p14="http://schemas.microsoft.com/office/powerpoint/2010/main" val="33749742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DDR5 RAM </a:t>
            </a:r>
            <a:r>
              <a:rPr lang="hu-HU" dirty="0" smtClean="0"/>
              <a:t>memória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838200" y="1825625"/>
            <a:ext cx="6692153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hu-HU" sz="1400" dirty="0" smtClean="0"/>
              <a:t>A DDR5 számos újítást és fejlesztést kínál a korábbi DDR4-hez képest</a:t>
            </a:r>
          </a:p>
          <a:p>
            <a:pPr marL="0" indent="0">
              <a:buNone/>
            </a:pPr>
            <a:r>
              <a:rPr lang="hu-HU" sz="1400" dirty="0" smtClean="0"/>
              <a:t>1. </a:t>
            </a:r>
            <a:r>
              <a:rPr lang="hu-HU" sz="1400" b="1" dirty="0" smtClean="0"/>
              <a:t>Nagyobb sebesség</a:t>
            </a:r>
          </a:p>
          <a:p>
            <a:pPr marL="0" indent="0">
              <a:buNone/>
            </a:pPr>
            <a:r>
              <a:rPr lang="hu-HU" sz="1400" dirty="0" smtClean="0"/>
              <a:t>A DDR5 RAM magasabb órajelű sebességet kínál, amely lehetővé teszi a gyorsabb adatátvitelt és jobb teljesítményt. Ez javítja az alkalmazások futási sebességét és a rendszerreakciót.</a:t>
            </a:r>
          </a:p>
          <a:p>
            <a:endParaRPr lang="hu-HU" sz="1400" dirty="0" smtClean="0"/>
          </a:p>
          <a:p>
            <a:pPr marL="0" indent="0">
              <a:buNone/>
            </a:pPr>
            <a:r>
              <a:rPr lang="hu-HU" sz="1400" dirty="0" smtClean="0"/>
              <a:t>2. </a:t>
            </a:r>
            <a:r>
              <a:rPr lang="hu-HU" sz="1400" b="1" dirty="0" smtClean="0"/>
              <a:t>Nagyobb sávszélesség</a:t>
            </a:r>
          </a:p>
          <a:p>
            <a:pPr marL="0" indent="0">
              <a:buNone/>
            </a:pPr>
            <a:r>
              <a:rPr lang="hu-HU" sz="1400" dirty="0" smtClean="0"/>
              <a:t>A DDR5 RAM nagyobb sávszélességet biztosít, ami lehetővé teszi a nagyobb adatmennyiség kezelését egyszerre. Ez különösen hasznos a nagy teljesítményű alkalmazások, játékok és adatintenzív feladatok esetén.</a:t>
            </a:r>
          </a:p>
          <a:p>
            <a:endParaRPr lang="hu-HU" sz="1400" dirty="0" smtClean="0"/>
          </a:p>
          <a:p>
            <a:pPr marL="0" indent="0">
              <a:buNone/>
            </a:pPr>
            <a:r>
              <a:rPr lang="hu-HU" sz="1400" dirty="0" smtClean="0"/>
              <a:t>3. </a:t>
            </a:r>
            <a:r>
              <a:rPr lang="hu-HU" sz="1400" b="1" dirty="0" smtClean="0"/>
              <a:t>Magasabb modulok kapacitása</a:t>
            </a:r>
          </a:p>
          <a:p>
            <a:pPr marL="0" indent="0">
              <a:buNone/>
            </a:pPr>
            <a:r>
              <a:rPr lang="hu-HU" sz="1400" dirty="0" smtClean="0"/>
              <a:t>A DDR5 RAM modulok nagyobb kapacitással rendelkezhetnek, ami lehetővé teszi a nagyobb adatmennyiség tárolását és kezelését. Ez előnyös lehet a nagy adatbázisok, videó szerkesztés vagy 3D modellezés során.</a:t>
            </a:r>
          </a:p>
          <a:p>
            <a:endParaRPr lang="hu-HU" sz="2000" dirty="0" smtClean="0"/>
          </a:p>
          <a:p>
            <a:endParaRPr lang="hu-HU" sz="2000" dirty="0" smtClean="0"/>
          </a:p>
          <a:p>
            <a:endParaRPr lang="hu-HU" sz="2000" dirty="0"/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0353" y="2454051"/>
            <a:ext cx="4431254" cy="2215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2124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DDR5 RAM memória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0" indent="0">
              <a:buNone/>
            </a:pPr>
            <a:r>
              <a:rPr lang="hu-HU" sz="1600" b="1" dirty="0" smtClean="0"/>
              <a:t>Adatfolyamozás</a:t>
            </a:r>
            <a:endParaRPr lang="hu-HU" sz="1600" b="1" dirty="0"/>
          </a:p>
          <a:p>
            <a:r>
              <a:rPr lang="hu-HU" sz="1600" dirty="0"/>
              <a:t>A DDR5 RAM támogatja az </a:t>
            </a:r>
            <a:r>
              <a:rPr lang="hu-HU" sz="1600" b="1" dirty="0"/>
              <a:t>adatfolyamozást</a:t>
            </a:r>
            <a:r>
              <a:rPr lang="hu-HU" sz="1600" dirty="0"/>
              <a:t>, amely lehetővé teszi az adatok párhuzamos olvasását és írását a memóriában. Ez tovább növeli az adatátviteli sebességet és a rendszer hatékonyságát</a:t>
            </a:r>
            <a:r>
              <a:rPr lang="hu-HU" sz="1600" dirty="0" smtClean="0"/>
              <a:t>.</a:t>
            </a:r>
            <a:endParaRPr lang="hu-HU" sz="1600" dirty="0"/>
          </a:p>
          <a:p>
            <a:pPr marL="0" lvl="0" indent="0">
              <a:buNone/>
            </a:pPr>
            <a:r>
              <a:rPr lang="hu-HU" sz="1600" b="1" dirty="0"/>
              <a:t>Javított ECC </a:t>
            </a:r>
            <a:r>
              <a:rPr lang="hu-HU" sz="1600" dirty="0"/>
              <a:t>(Error-Correcting Code</a:t>
            </a:r>
            <a:r>
              <a:rPr lang="hu-HU" sz="1600" dirty="0" smtClean="0"/>
              <a:t>)</a:t>
            </a:r>
            <a:endParaRPr lang="hu-HU" sz="1600" dirty="0"/>
          </a:p>
          <a:p>
            <a:r>
              <a:rPr lang="hu-HU" sz="1600" dirty="0"/>
              <a:t>A DDR5 </a:t>
            </a:r>
            <a:r>
              <a:rPr lang="hu-HU" sz="1600" dirty="0" smtClean="0"/>
              <a:t>RAM-</a:t>
            </a:r>
            <a:r>
              <a:rPr lang="hu-HU" sz="1600" dirty="0" err="1" smtClean="0"/>
              <a:t>ban</a:t>
            </a:r>
            <a:r>
              <a:rPr lang="hu-HU" sz="1600" dirty="0" smtClean="0"/>
              <a:t> </a:t>
            </a:r>
            <a:r>
              <a:rPr lang="hu-HU" sz="1600" dirty="0"/>
              <a:t>javított ECC funkciók érhetők el, amelyek hibajavítást és megbízhatóságot nyújtanak. Ez segít csökkenteni az adatvesztés és a hibás működés kockázatát</a:t>
            </a:r>
            <a:r>
              <a:rPr lang="hu-HU" sz="1600" dirty="0" smtClean="0"/>
              <a:t>.</a:t>
            </a:r>
            <a:endParaRPr lang="hu-HU" sz="1600" dirty="0"/>
          </a:p>
          <a:p>
            <a:pPr marL="0" lvl="0" indent="0">
              <a:buNone/>
            </a:pPr>
            <a:r>
              <a:rPr lang="hu-HU" sz="1600" b="1" dirty="0"/>
              <a:t>Alacsonyabb </a:t>
            </a:r>
            <a:r>
              <a:rPr lang="hu-HU" sz="1600" b="1" dirty="0" smtClean="0"/>
              <a:t>feszültség</a:t>
            </a:r>
            <a:endParaRPr lang="hu-HU" sz="1600" dirty="0"/>
          </a:p>
          <a:p>
            <a:r>
              <a:rPr lang="hu-HU" sz="1600" dirty="0"/>
              <a:t>A DDR5 RAM alacsonyabb feszültségen működik, ami energiahatékonyabb működést eredményez és hozzájárulhat az alacsonyabb hőtermeléshez</a:t>
            </a:r>
            <a:r>
              <a:rPr lang="hu-HU" sz="1600" dirty="0" smtClean="0"/>
              <a:t>.</a:t>
            </a:r>
            <a:endParaRPr lang="hu-HU" sz="1600" dirty="0"/>
          </a:p>
          <a:p>
            <a:pPr lvl="0"/>
            <a:r>
              <a:rPr lang="hu-HU" sz="1600" dirty="0" smtClean="0"/>
              <a:t>Kompatibilitás</a:t>
            </a:r>
            <a:endParaRPr lang="hu-HU" sz="1600" dirty="0"/>
          </a:p>
          <a:p>
            <a:r>
              <a:rPr lang="hu-HU" sz="1600" dirty="0"/>
              <a:t>A </a:t>
            </a:r>
            <a:r>
              <a:rPr lang="hu-HU" sz="1600" dirty="0" smtClean="0"/>
              <a:t>DDR5 RAM </a:t>
            </a:r>
            <a:r>
              <a:rPr lang="hu-HU" sz="1600" dirty="0"/>
              <a:t>új generációs </a:t>
            </a:r>
            <a:r>
              <a:rPr lang="hu-HU" sz="1600" dirty="0" smtClean="0"/>
              <a:t>technológia, </a:t>
            </a:r>
            <a:r>
              <a:rPr lang="hu-HU" sz="1600" dirty="0"/>
              <a:t>ezért csak az ehhez kompatibilis alaplapokkal és processzorokkal működik. </a:t>
            </a:r>
            <a:endParaRPr lang="hu-HU" sz="1600" dirty="0" smtClean="0"/>
          </a:p>
          <a:p>
            <a:endParaRPr lang="hu-HU" sz="1600" dirty="0"/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3662982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sz="4000" dirty="0"/>
              <a:t>Grafikus kártya </a:t>
            </a:r>
            <a:r>
              <a:rPr lang="hu-HU" sz="4000" dirty="0" smtClean="0"/>
              <a:t>memóriák</a:t>
            </a:r>
            <a:endParaRPr lang="hu-HU" sz="4000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838200" y="1750811"/>
            <a:ext cx="3334789" cy="4351338"/>
          </a:xfrm>
        </p:spPr>
        <p:txBody>
          <a:bodyPr/>
          <a:lstStyle/>
          <a:p>
            <a:r>
              <a:rPr lang="hu-HU" sz="1800" dirty="0" smtClean="0"/>
              <a:t>Gddr5</a:t>
            </a:r>
            <a:endParaRPr lang="hu-HU" sz="1800" dirty="0"/>
          </a:p>
          <a:p>
            <a:r>
              <a:rPr lang="hu-HU" sz="1800" dirty="0" smtClean="0"/>
              <a:t>Gddr6</a:t>
            </a:r>
            <a:endParaRPr lang="hu-HU" sz="1800" dirty="0"/>
          </a:p>
          <a:p>
            <a:r>
              <a:rPr lang="hu-HU" sz="1800" dirty="0" smtClean="0"/>
              <a:t>Gddr6x</a:t>
            </a:r>
            <a:endParaRPr lang="hu-HU" sz="1800" dirty="0"/>
          </a:p>
          <a:p>
            <a:r>
              <a:rPr lang="hu-HU" sz="1800" dirty="0" smtClean="0"/>
              <a:t>Gddr7</a:t>
            </a:r>
            <a:endParaRPr lang="hu-HU" sz="1800" dirty="0"/>
          </a:p>
          <a:p>
            <a:endParaRPr lang="hu-HU" sz="1600" dirty="0" smtClean="0"/>
          </a:p>
          <a:p>
            <a:pPr marL="0" indent="0">
              <a:buNone/>
            </a:pPr>
            <a:r>
              <a:rPr lang="hu-HU" sz="1600" dirty="0"/>
              <a:t>A GDDR5 memória alap </a:t>
            </a:r>
            <a:r>
              <a:rPr lang="hu-HU" sz="1600" dirty="0" smtClean="0"/>
              <a:t>órajele: 1400, </a:t>
            </a:r>
            <a:r>
              <a:rPr lang="hu-HU" sz="1600" dirty="0" err="1" smtClean="0"/>
              <a:t>bootolás</a:t>
            </a:r>
            <a:r>
              <a:rPr lang="hu-HU" sz="1600" dirty="0" smtClean="0"/>
              <a:t> </a:t>
            </a:r>
            <a:r>
              <a:rPr lang="hu-HU" sz="1600" dirty="0"/>
              <a:t>alatt </a:t>
            </a:r>
            <a:r>
              <a:rPr lang="hu-HU" sz="1600" dirty="0" smtClean="0"/>
              <a:t>1540 is lehet.</a:t>
            </a:r>
            <a:endParaRPr lang="hu-HU" sz="1600" dirty="0"/>
          </a:p>
          <a:p>
            <a:pPr marL="0" indent="0">
              <a:buNone/>
            </a:pPr>
            <a:r>
              <a:rPr lang="hu-HU" sz="1600" dirty="0"/>
              <a:t>A GDDR6 </a:t>
            </a:r>
            <a:r>
              <a:rPr lang="hu-HU" sz="1600" dirty="0" smtClean="0"/>
              <a:t>alapsebessége: </a:t>
            </a:r>
            <a:r>
              <a:rPr lang="hu-HU" sz="1600" dirty="0"/>
              <a:t>1650 </a:t>
            </a:r>
            <a:r>
              <a:rPr lang="hu-HU" sz="1600" dirty="0" smtClean="0"/>
              <a:t>MHz, </a:t>
            </a:r>
            <a:r>
              <a:rPr lang="hu-HU" sz="1600" dirty="0" err="1" smtClean="0"/>
              <a:t>bootolás</a:t>
            </a:r>
            <a:r>
              <a:rPr lang="hu-HU" sz="1600" dirty="0" smtClean="0"/>
              <a:t> </a:t>
            </a:r>
            <a:r>
              <a:rPr lang="hu-HU" sz="1600" dirty="0"/>
              <a:t>alatt 1770 </a:t>
            </a:r>
            <a:r>
              <a:rPr lang="hu-HU" sz="1600" dirty="0" smtClean="0"/>
              <a:t>MHz.</a:t>
            </a:r>
            <a:endParaRPr lang="hu-HU" sz="1050" dirty="0"/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0888" y="1989947"/>
            <a:ext cx="4655127" cy="2567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7060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sz="3600" dirty="0" smtClean="0"/>
              <a:t>GDDR7</a:t>
            </a:r>
            <a:endParaRPr lang="hu-HU" sz="3600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838200" y="1825625"/>
            <a:ext cx="6302433" cy="4351338"/>
          </a:xfrm>
        </p:spPr>
        <p:txBody>
          <a:bodyPr>
            <a:normAutofit/>
          </a:bodyPr>
          <a:lstStyle/>
          <a:p>
            <a:r>
              <a:rPr lang="hu-HU" sz="2000" dirty="0" smtClean="0"/>
              <a:t>36 </a:t>
            </a:r>
            <a:r>
              <a:rPr lang="hu-HU" sz="2000" dirty="0"/>
              <a:t>Gbps sebességre is képesek lesznek </a:t>
            </a:r>
            <a:endParaRPr lang="hu-HU" sz="2000" dirty="0" smtClean="0"/>
          </a:p>
          <a:p>
            <a:r>
              <a:rPr lang="hu-HU" sz="2000" dirty="0" smtClean="0"/>
              <a:t>50</a:t>
            </a:r>
            <a:r>
              <a:rPr lang="hu-HU" sz="2000" dirty="0"/>
              <a:t>%-kal több sávszélesség </a:t>
            </a:r>
            <a:r>
              <a:rPr lang="hu-HU" sz="2000" dirty="0" smtClean="0"/>
              <a:t>növekedés GDDR6X-hez képest</a:t>
            </a:r>
          </a:p>
          <a:p>
            <a:r>
              <a:rPr lang="hu-HU" sz="2000" dirty="0" smtClean="0"/>
              <a:t>Egyszerre </a:t>
            </a:r>
            <a:r>
              <a:rPr lang="hu-HU" sz="2000" dirty="0"/>
              <a:t>lehetnek erősebbek, gyorsabbak és közben </a:t>
            </a:r>
            <a:r>
              <a:rPr lang="hu-HU" sz="2000" dirty="0" smtClean="0"/>
              <a:t>energiahatékonyabbak</a:t>
            </a:r>
            <a:endParaRPr lang="hu-HU" sz="2000" dirty="0"/>
          </a:p>
          <a:p>
            <a:pPr marL="0" indent="0">
              <a:buNone/>
            </a:pPr>
            <a:endParaRPr lang="hu-HU" sz="2000" dirty="0"/>
          </a:p>
        </p:txBody>
      </p:sp>
      <p:pic>
        <p:nvPicPr>
          <p:cNvPr id="5" name="Kép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3716" y="2151221"/>
            <a:ext cx="2909714" cy="1911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4839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Processzor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u-HU" sz="2400" dirty="0"/>
              <a:t>a számítógép „agya”, azon egysége, mely az utasítások értelmezését és végrehajtását </a:t>
            </a:r>
            <a:r>
              <a:rPr lang="hu-HU" sz="2400" dirty="0" smtClean="0"/>
              <a:t>vezérli.</a:t>
            </a:r>
          </a:p>
          <a:p>
            <a:r>
              <a:rPr lang="hu-HU" sz="2400" dirty="0"/>
              <a:t>Félvezetős </a:t>
            </a:r>
            <a:r>
              <a:rPr lang="hu-HU" sz="2400" dirty="0" smtClean="0"/>
              <a:t>kivitelezésű</a:t>
            </a:r>
            <a:r>
              <a:rPr lang="hu-HU" sz="2400" dirty="0"/>
              <a:t>, összetett elektronikus </a:t>
            </a:r>
            <a:r>
              <a:rPr lang="hu-HU" sz="2400" dirty="0" smtClean="0"/>
              <a:t>áramkör.</a:t>
            </a:r>
            <a:endParaRPr lang="hu-HU" sz="2400" dirty="0"/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3643" y="3833812"/>
            <a:ext cx="2362200" cy="1933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1081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Története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6008915" y="2329541"/>
            <a:ext cx="5170714" cy="4191455"/>
          </a:xfrm>
        </p:spPr>
        <p:txBody>
          <a:bodyPr/>
          <a:lstStyle/>
          <a:p>
            <a:r>
              <a:rPr lang="hu-HU" dirty="0"/>
              <a:t>Az első mikroprocesszor </a:t>
            </a:r>
            <a:r>
              <a:rPr lang="hu-HU" dirty="0" smtClean="0"/>
              <a:t>a 4 bites Intel 4004 volt (</a:t>
            </a:r>
            <a:r>
              <a:rPr lang="hu-HU" sz="2400" i="1" dirty="0" smtClean="0"/>
              <a:t>1974</a:t>
            </a:r>
            <a:r>
              <a:rPr lang="hu-HU" dirty="0" smtClean="0"/>
              <a:t>) </a:t>
            </a:r>
          </a:p>
          <a:p>
            <a:pPr marL="0" indent="0">
              <a:buNone/>
            </a:pPr>
            <a:endParaRPr lang="hu-HU" dirty="0" smtClean="0"/>
          </a:p>
          <a:p>
            <a:r>
              <a:rPr lang="hu-HU" dirty="0" smtClean="0"/>
              <a:t>Később több sikeres 8 bites sorozat. (</a:t>
            </a:r>
            <a:r>
              <a:rPr lang="hu-HU" sz="2400" i="1" dirty="0" smtClean="0"/>
              <a:t>Intel 8008, Zilog Z80, Motorola 6800</a:t>
            </a:r>
            <a:r>
              <a:rPr lang="hu-HU" dirty="0" smtClean="0"/>
              <a:t>)</a:t>
            </a:r>
          </a:p>
          <a:p>
            <a:pPr marL="0" indent="0">
              <a:buNone/>
            </a:pPr>
            <a:endParaRPr lang="hu-HU" dirty="0"/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04949"/>
            <a:ext cx="5181600" cy="3453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9603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 processzor főbb </a:t>
            </a:r>
            <a:r>
              <a:rPr lang="hu-HU" dirty="0" smtClean="0"/>
              <a:t>részei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hu-HU" b="1" dirty="0"/>
              <a:t>ALU</a:t>
            </a:r>
            <a:r>
              <a:rPr lang="hu-HU" dirty="0"/>
              <a:t> (</a:t>
            </a:r>
            <a:r>
              <a:rPr lang="hu-HU" dirty="0" err="1"/>
              <a:t>Arithmetic</a:t>
            </a:r>
            <a:r>
              <a:rPr lang="hu-HU" dirty="0"/>
              <a:t> </a:t>
            </a:r>
            <a:r>
              <a:rPr lang="hu-HU" dirty="0" smtClean="0"/>
              <a:t>and </a:t>
            </a:r>
            <a:r>
              <a:rPr lang="hu-HU" dirty="0" err="1"/>
              <a:t>Logical</a:t>
            </a:r>
            <a:r>
              <a:rPr lang="hu-HU" dirty="0"/>
              <a:t> Unit - Aritmetikai és Logikai Egység</a:t>
            </a:r>
            <a:r>
              <a:rPr lang="hu-HU" dirty="0" smtClean="0"/>
              <a:t>):</a:t>
            </a:r>
          </a:p>
          <a:p>
            <a:r>
              <a:rPr lang="hu-HU" sz="2400" dirty="0"/>
              <a:t>a</a:t>
            </a:r>
            <a:r>
              <a:rPr lang="hu-HU" sz="2400" dirty="0" smtClean="0"/>
              <a:t> </a:t>
            </a:r>
            <a:r>
              <a:rPr lang="hu-HU" sz="2400" dirty="0"/>
              <a:t>processzor alapvető </a:t>
            </a:r>
            <a:r>
              <a:rPr lang="hu-HU" sz="2400" dirty="0" smtClean="0"/>
              <a:t>alkotórésze</a:t>
            </a:r>
          </a:p>
          <a:p>
            <a:r>
              <a:rPr lang="hu-HU" sz="2400" dirty="0"/>
              <a:t>alapvető matematikai és logikai műveleteket hajt </a:t>
            </a:r>
            <a:r>
              <a:rPr lang="hu-HU" sz="2400" dirty="0" smtClean="0"/>
              <a:t>végre</a:t>
            </a:r>
          </a:p>
          <a:p>
            <a:endParaRPr lang="hu-HU" dirty="0" smtClean="0"/>
          </a:p>
          <a:p>
            <a:pPr marL="0" indent="0">
              <a:buNone/>
            </a:pPr>
            <a:r>
              <a:rPr lang="hu-HU" b="1" dirty="0"/>
              <a:t>AGU </a:t>
            </a:r>
            <a:r>
              <a:rPr lang="hu-HU" dirty="0"/>
              <a:t>(</a:t>
            </a:r>
            <a:r>
              <a:rPr lang="hu-HU" dirty="0" err="1"/>
              <a:t>Address</a:t>
            </a:r>
            <a:r>
              <a:rPr lang="hu-HU" dirty="0"/>
              <a:t> </a:t>
            </a:r>
            <a:r>
              <a:rPr lang="hu-HU" dirty="0" err="1"/>
              <a:t>Generation</a:t>
            </a:r>
            <a:r>
              <a:rPr lang="hu-HU" dirty="0"/>
              <a:t> Unit): </a:t>
            </a:r>
            <a:endParaRPr lang="hu-HU" dirty="0" smtClean="0"/>
          </a:p>
          <a:p>
            <a:r>
              <a:rPr lang="hu-HU" sz="2400" dirty="0"/>
              <a:t>a</a:t>
            </a:r>
            <a:r>
              <a:rPr lang="hu-HU" sz="2400" dirty="0" smtClean="0"/>
              <a:t> </a:t>
            </a:r>
            <a:r>
              <a:rPr lang="hu-HU" sz="2400" dirty="0"/>
              <a:t>címszámító </a:t>
            </a:r>
            <a:r>
              <a:rPr lang="hu-HU" sz="2400" dirty="0" smtClean="0"/>
              <a:t>egység</a:t>
            </a:r>
          </a:p>
          <a:p>
            <a:r>
              <a:rPr lang="hu-HU" sz="2400" dirty="0" smtClean="0"/>
              <a:t>címek </a:t>
            </a:r>
            <a:r>
              <a:rPr lang="hu-HU" sz="2400" dirty="0" err="1"/>
              <a:t>leképezése</a:t>
            </a:r>
            <a:r>
              <a:rPr lang="hu-HU" sz="2400" dirty="0"/>
              <a:t> a </a:t>
            </a:r>
            <a:r>
              <a:rPr lang="hu-HU" sz="2400" dirty="0" err="1"/>
              <a:t>főtár</a:t>
            </a:r>
            <a:r>
              <a:rPr lang="hu-HU" sz="2400" dirty="0"/>
              <a:t> fizikai címeire és a tároló védelmi hibák </a:t>
            </a:r>
            <a:r>
              <a:rPr lang="hu-HU" sz="2400" dirty="0" smtClean="0"/>
              <a:t>felismerése</a:t>
            </a:r>
            <a:endParaRPr lang="hu-HU" sz="2400" dirty="0"/>
          </a:p>
          <a:p>
            <a:pPr marL="0" indent="0">
              <a:buNone/>
            </a:pP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1159019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 processzor főbb részei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hu-HU" b="1" dirty="0"/>
              <a:t>CU</a:t>
            </a:r>
            <a:r>
              <a:rPr lang="hu-HU" dirty="0"/>
              <a:t> (</a:t>
            </a:r>
            <a:r>
              <a:rPr lang="hu-HU" dirty="0" err="1"/>
              <a:t>Control</a:t>
            </a:r>
            <a:r>
              <a:rPr lang="hu-HU" dirty="0"/>
              <a:t> Unit - Vezérlőegység vagy Vezérlőáramkör): </a:t>
            </a:r>
            <a:endParaRPr lang="hu-HU" dirty="0" smtClean="0"/>
          </a:p>
          <a:p>
            <a:pPr lvl="0"/>
            <a:r>
              <a:rPr lang="hu-HU" dirty="0"/>
              <a:t>e</a:t>
            </a:r>
            <a:r>
              <a:rPr lang="hu-HU" dirty="0" smtClean="0"/>
              <a:t>z </a:t>
            </a:r>
            <a:r>
              <a:rPr lang="hu-HU" dirty="0"/>
              <a:t>szervezi, ütemezi a processzor egész </a:t>
            </a:r>
            <a:r>
              <a:rPr lang="hu-HU" dirty="0" smtClean="0"/>
              <a:t>munkáját</a:t>
            </a:r>
          </a:p>
          <a:p>
            <a:pPr lvl="0"/>
            <a:r>
              <a:rPr lang="hu-HU" dirty="0" smtClean="0"/>
              <a:t>lehívja </a:t>
            </a:r>
            <a:r>
              <a:rPr lang="hu-HU" dirty="0"/>
              <a:t>a memóriából a soron következő utasítást, értelmezi és </a:t>
            </a:r>
            <a:r>
              <a:rPr lang="hu-HU" dirty="0" err="1"/>
              <a:t>végrehajtatja</a:t>
            </a:r>
            <a:r>
              <a:rPr lang="hu-HU" dirty="0"/>
              <a:t> azt, majd meghatározza a következő utasítás </a:t>
            </a:r>
            <a:r>
              <a:rPr lang="hu-HU" dirty="0" smtClean="0"/>
              <a:t>címét</a:t>
            </a:r>
          </a:p>
          <a:p>
            <a:pPr marL="0" lvl="0" indent="0">
              <a:buNone/>
            </a:pPr>
            <a:endParaRPr lang="hu-HU" dirty="0"/>
          </a:p>
          <a:p>
            <a:pPr marL="0" lvl="0" indent="0">
              <a:buNone/>
            </a:pPr>
            <a:r>
              <a:rPr lang="hu-HU" b="1" dirty="0"/>
              <a:t>Regiszter </a:t>
            </a:r>
            <a:r>
              <a:rPr lang="hu-HU" dirty="0"/>
              <a:t>(</a:t>
            </a:r>
            <a:r>
              <a:rPr lang="hu-HU" dirty="0" err="1"/>
              <a:t>Register</a:t>
            </a:r>
            <a:r>
              <a:rPr lang="hu-HU" dirty="0" smtClean="0"/>
              <a:t>):</a:t>
            </a:r>
          </a:p>
          <a:p>
            <a:pPr lvl="0"/>
            <a:r>
              <a:rPr lang="hu-HU" dirty="0" smtClean="0"/>
              <a:t>A </a:t>
            </a:r>
            <a:r>
              <a:rPr lang="hu-HU" dirty="0"/>
              <a:t>regiszter a processzorba beépített nagyon gyors elérésű, kis méretű memória</a:t>
            </a:r>
            <a:r>
              <a:rPr lang="hu-HU"/>
              <a:t>. 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40914240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hu-HU" dirty="0"/>
              <a:t>Hatással van a magas hőmérséklet a CPU élettartamára vagy stabilitására?</a:t>
            </a:r>
            <a:br>
              <a:rPr lang="hu-HU" dirty="0"/>
            </a:b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u-HU" sz="2000" dirty="0"/>
              <a:t>Amíg a hőmérséklet alacsonyabb az Intel által meghatározott eredeti standardnál (105 vagy 100 Celsius-fok), az a CPU élettartamára nem lesz hatással. </a:t>
            </a:r>
            <a:endParaRPr lang="hu-HU" sz="2000" dirty="0" smtClean="0"/>
          </a:p>
          <a:p>
            <a:r>
              <a:rPr lang="hu-HU" sz="2000" dirty="0" smtClean="0"/>
              <a:t> </a:t>
            </a:r>
            <a:r>
              <a:rPr lang="hu-HU" sz="2000" dirty="0"/>
              <a:t>A CPU </a:t>
            </a:r>
            <a:r>
              <a:rPr lang="hu-HU" sz="2000" dirty="0" smtClean="0"/>
              <a:t>saját </a:t>
            </a:r>
            <a:r>
              <a:rPr lang="hu-HU" sz="2000" dirty="0"/>
              <a:t>védelmi rendszerrel, védőmechanizmussal rendelkezik. </a:t>
            </a:r>
            <a:endParaRPr lang="hu-HU" sz="2000" dirty="0" smtClean="0"/>
          </a:p>
          <a:p>
            <a:r>
              <a:rPr lang="hu-HU" sz="2000" dirty="0" smtClean="0"/>
              <a:t>Ha </a:t>
            </a:r>
            <a:r>
              <a:rPr lang="hu-HU" sz="2000" dirty="0"/>
              <a:t>a mag hőmérséklete meghaladja az előzőleg meghatározott hőmérsékletet, a gép teljesítménye a biztonságos hőmérséklet fenntartása érdekében csökken.</a:t>
            </a:r>
          </a:p>
        </p:txBody>
      </p:sp>
    </p:spTree>
    <p:extLst>
      <p:ext uri="{BB962C8B-B14F-4D97-AF65-F5344CB8AC3E}">
        <p14:creationId xmlns:p14="http://schemas.microsoft.com/office/powerpoint/2010/main" val="39829850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z="3600" b="1" dirty="0"/>
              <a:t>A hőmérséklet kijelzése</a:t>
            </a:r>
            <a:r>
              <a:rPr lang="hu-HU" b="1" dirty="0"/>
              <a:t/>
            </a:r>
            <a:br>
              <a:rPr lang="hu-HU" b="1" dirty="0"/>
            </a:br>
            <a:endParaRPr lang="hu-HU" dirty="0"/>
          </a:p>
        </p:txBody>
      </p:sp>
      <p:pic>
        <p:nvPicPr>
          <p:cNvPr id="4" name="Tartalom helye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2750" y="1690688"/>
            <a:ext cx="3601304" cy="4351338"/>
          </a:xfrm>
          <a:prstGeom prst="rect">
            <a:avLst/>
          </a:prstGeom>
        </p:spPr>
      </p:pic>
      <p:sp>
        <p:nvSpPr>
          <p:cNvPr id="5" name="Téglalap 4"/>
          <p:cNvSpPr/>
          <p:nvPr/>
        </p:nvSpPr>
        <p:spPr>
          <a:xfrm>
            <a:off x="6340735" y="2474259"/>
            <a:ext cx="501306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u-HU" dirty="0"/>
              <a:t>Több szoftver is képes részletes hőmérsékletértékeket kijelezni Windows alatt. </a:t>
            </a:r>
            <a:endParaRPr lang="hu-HU" dirty="0" smtClean="0"/>
          </a:p>
          <a:p>
            <a:endParaRPr lang="hu-HU" dirty="0" smtClean="0"/>
          </a:p>
          <a:p>
            <a:r>
              <a:rPr lang="hu-HU" dirty="0" smtClean="0"/>
              <a:t>A </a:t>
            </a:r>
            <a:r>
              <a:rPr lang="hu-HU" dirty="0" err="1"/>
              <a:t>Core</a:t>
            </a:r>
            <a:r>
              <a:rPr lang="hu-HU" dirty="0"/>
              <a:t> </a:t>
            </a:r>
            <a:r>
              <a:rPr lang="hu-HU" dirty="0" err="1"/>
              <a:t>Temp</a:t>
            </a:r>
            <a:r>
              <a:rPr lang="hu-HU" dirty="0"/>
              <a:t>, a </a:t>
            </a:r>
            <a:r>
              <a:rPr lang="hu-HU" dirty="0" err="1"/>
              <a:t>HWInfo</a:t>
            </a:r>
            <a:r>
              <a:rPr lang="hu-HU" dirty="0"/>
              <a:t> vagy az NZXT </a:t>
            </a:r>
            <a:r>
              <a:rPr lang="hu-HU" dirty="0" err="1"/>
              <a:t>Cam</a:t>
            </a:r>
            <a:r>
              <a:rPr lang="hu-HU" dirty="0"/>
              <a:t> mind kiváló </a:t>
            </a:r>
            <a:r>
              <a:rPr lang="hu-HU" dirty="0" smtClean="0"/>
              <a:t>segédprogramok amik veszély </a:t>
            </a:r>
            <a:r>
              <a:rPr lang="hu-HU" dirty="0"/>
              <a:t>esetén riasztanak.</a:t>
            </a:r>
          </a:p>
        </p:txBody>
      </p:sp>
    </p:spTree>
    <p:extLst>
      <p:ext uri="{BB962C8B-B14F-4D97-AF65-F5344CB8AC3E}">
        <p14:creationId xmlns:p14="http://schemas.microsoft.com/office/powerpoint/2010/main" val="36392329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>
                <a:latin typeface="+mn-lt"/>
              </a:rPr>
              <a:t>RAM FELTALÁLÓJA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838200" y="1825625"/>
            <a:ext cx="6527800" cy="4351338"/>
          </a:xfrm>
        </p:spPr>
        <p:txBody>
          <a:bodyPr/>
          <a:lstStyle/>
          <a:p>
            <a:r>
              <a:rPr lang="hu-HU" dirty="0"/>
              <a:t> Robert Dennard </a:t>
            </a:r>
            <a:r>
              <a:rPr lang="hu-HU" dirty="0" smtClean="0"/>
              <a:t>(1968)</a:t>
            </a:r>
            <a:endParaRPr lang="hu-HU" dirty="0"/>
          </a:p>
          <a:p>
            <a:r>
              <a:rPr lang="hu-HU" dirty="0"/>
              <a:t>Texasban </a:t>
            </a:r>
            <a:r>
              <a:rPr lang="hu-HU" dirty="0" smtClean="0"/>
              <a:t>született mérnök</a:t>
            </a:r>
          </a:p>
          <a:p>
            <a:r>
              <a:rPr lang="hu-HU" dirty="0" smtClean="0"/>
              <a:t> Megalkotta </a:t>
            </a:r>
            <a:r>
              <a:rPr lang="hu-HU" dirty="0"/>
              <a:t>a (RAM) egyik első modelljét, amelyet először </a:t>
            </a:r>
            <a:r>
              <a:rPr lang="hu-HU" dirty="0" err="1"/>
              <a:t>Dynamic</a:t>
            </a:r>
            <a:r>
              <a:rPr lang="hu-HU" dirty="0"/>
              <a:t> Random Access </a:t>
            </a:r>
            <a:r>
              <a:rPr lang="hu-HU" dirty="0" err="1"/>
              <a:t>Memorynak</a:t>
            </a:r>
            <a:r>
              <a:rPr lang="hu-HU" dirty="0"/>
              <a:t> hívtak</a:t>
            </a:r>
          </a:p>
          <a:p>
            <a:pPr marL="0" indent="0">
              <a:buNone/>
            </a:pPr>
            <a:endParaRPr lang="hu-HU" dirty="0"/>
          </a:p>
        </p:txBody>
      </p:sp>
      <p:pic>
        <p:nvPicPr>
          <p:cNvPr id="5" name="Kép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6598" y="498654"/>
            <a:ext cx="3877869" cy="5678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1077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z="3200" b="1" dirty="0"/>
              <a:t>A ventilátorok ellenőrzése</a:t>
            </a:r>
            <a:r>
              <a:rPr lang="hu-HU" b="1" dirty="0"/>
              <a:t/>
            </a:r>
            <a:br>
              <a:rPr lang="hu-HU" b="1" dirty="0"/>
            </a:br>
            <a:endParaRPr lang="hu-HU" dirty="0"/>
          </a:p>
        </p:txBody>
      </p:sp>
      <p:pic>
        <p:nvPicPr>
          <p:cNvPr id="4" name="Tartalom helye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3946" y="1690688"/>
            <a:ext cx="5004779" cy="4767711"/>
          </a:xfrm>
          <a:prstGeom prst="rect">
            <a:avLst/>
          </a:prstGeom>
        </p:spPr>
      </p:pic>
      <p:sp>
        <p:nvSpPr>
          <p:cNvPr id="5" name="Téglalap 4"/>
          <p:cNvSpPr/>
          <p:nvPr/>
        </p:nvSpPr>
        <p:spPr>
          <a:xfrm>
            <a:off x="6910892" y="2960090"/>
            <a:ext cx="428154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u-HU" dirty="0"/>
              <a:t>A CPU-magok vagy a tok magas hőmérsékletének elsődleges oka az elégtelen, meghibásodott hűtés lehet, ezért ellenőrizd a ventilátorok fordulatszámát. </a:t>
            </a:r>
          </a:p>
        </p:txBody>
      </p:sp>
    </p:spTree>
    <p:extLst>
      <p:ext uri="{BB962C8B-B14F-4D97-AF65-F5344CB8AC3E}">
        <p14:creationId xmlns:p14="http://schemas.microsoft.com/office/powerpoint/2010/main" val="16624814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Források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hu-HU" u="sng" dirty="0" smtClean="0">
                <a:hlinkClick r:id="rId2"/>
              </a:rPr>
              <a:t>https</a:t>
            </a:r>
            <a:r>
              <a:rPr lang="hu-HU" u="sng" dirty="0">
                <a:hlinkClick r:id="rId2"/>
              </a:rPr>
              <a:t>://bestofcafe.hu/mi_a_ram.html</a:t>
            </a:r>
            <a:endParaRPr lang="hu-HU" dirty="0"/>
          </a:p>
          <a:p>
            <a:pPr marL="0" indent="0">
              <a:buNone/>
            </a:pPr>
            <a:r>
              <a:rPr lang="hu-HU" u="sng" dirty="0">
                <a:hlinkClick r:id="rId3"/>
              </a:rPr>
              <a:t>https://www.pcx.hu/Minden-amit-RAM-tudni-erdemes-1</a:t>
            </a:r>
            <a:endParaRPr lang="hu-HU" dirty="0"/>
          </a:p>
          <a:p>
            <a:pPr marL="0" indent="0">
              <a:buNone/>
            </a:pPr>
            <a:r>
              <a:rPr lang="hu-HU" u="sng" dirty="0">
                <a:hlinkClick r:id="rId4"/>
              </a:rPr>
              <a:t>https://hu.wikipedia.org/wiki/Mem%C3%B3ria_(sz%C3%A1m%C3%ADt%C3%A1stechnika)</a:t>
            </a:r>
            <a:endParaRPr lang="hu-HU" dirty="0"/>
          </a:p>
          <a:p>
            <a:pPr marL="0" indent="0">
              <a:buNone/>
            </a:pPr>
            <a:r>
              <a:rPr lang="hu-HU" u="sng" dirty="0">
                <a:hlinkClick r:id="rId5"/>
              </a:rPr>
              <a:t>https://www.alza.hu/fogalomtar/ram-memoria-tipusok</a:t>
            </a:r>
            <a:endParaRPr lang="hu-HU" dirty="0"/>
          </a:p>
          <a:p>
            <a:pPr marL="0" indent="0">
              <a:buNone/>
            </a:pPr>
            <a:r>
              <a:rPr lang="hu-HU" dirty="0" smtClean="0">
                <a:hlinkClick r:id="rId6"/>
              </a:rPr>
              <a:t>https://nagyker.pcarena.hu/blog/celkeresztben-a-ram-ddr-ddr2-ddr3-ddr4-es-ddr5-</a:t>
            </a:r>
            <a:endParaRPr lang="hu-HU" dirty="0" smtClean="0"/>
          </a:p>
          <a:p>
            <a:pPr marL="0" indent="0">
              <a:buNone/>
            </a:pPr>
            <a:r>
              <a:rPr lang="hu-HU" dirty="0" smtClean="0">
                <a:hlinkClick r:id="rId7"/>
              </a:rPr>
              <a:t>https://hu.eferrit.com/a-szamitogep-memoriajanak-toertenete/</a:t>
            </a:r>
            <a:endParaRPr lang="hu-HU" dirty="0" smtClean="0"/>
          </a:p>
          <a:p>
            <a:pPr marL="0" indent="0">
              <a:buNone/>
            </a:pPr>
            <a:endParaRPr lang="hu-HU" dirty="0" smtClean="0"/>
          </a:p>
          <a:p>
            <a:pPr marL="0" indent="0">
              <a:buNone/>
            </a:pPr>
            <a:endParaRPr lang="hu-HU" dirty="0"/>
          </a:p>
          <a:p>
            <a:pPr marL="0" indent="0">
              <a:buNone/>
            </a:pPr>
            <a:r>
              <a:rPr lang="hu-HU" dirty="0"/>
              <a:t> </a:t>
            </a:r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406742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sz="3600" dirty="0"/>
              <a:t>Mi a RAM memória</a:t>
            </a:r>
            <a:r>
              <a:rPr lang="hu-HU" sz="3600" dirty="0" smtClean="0"/>
              <a:t>?</a:t>
            </a:r>
            <a:endParaRPr lang="hu-HU" sz="3600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hu-HU" sz="2400" dirty="0" smtClean="0"/>
              <a:t>A RAM (Random Access </a:t>
            </a:r>
            <a:r>
              <a:rPr lang="hu-HU" sz="2400" dirty="0" err="1" smtClean="0"/>
              <a:t>Memory</a:t>
            </a:r>
            <a:r>
              <a:rPr lang="hu-HU" sz="2400" dirty="0" smtClean="0"/>
              <a:t>) egy olyan típusú számítógépes memória, amely gyors és véletlenszerű hozzáférést biztosít az adatokhoz.</a:t>
            </a:r>
          </a:p>
          <a:p>
            <a:pPr marL="0" indent="0">
              <a:buNone/>
            </a:pPr>
            <a:r>
              <a:rPr lang="hu-HU" sz="2400" dirty="0" smtClean="0"/>
              <a:t>Ez a memória típus ideiglenes </a:t>
            </a:r>
            <a:r>
              <a:rPr lang="hu-HU" sz="2400" dirty="0" err="1" smtClean="0"/>
              <a:t>tárolóhelyet</a:t>
            </a:r>
            <a:r>
              <a:rPr lang="hu-HU" sz="2400" dirty="0" smtClean="0"/>
              <a:t> biztosít a futó alkalmazások számára.</a:t>
            </a:r>
          </a:p>
          <a:p>
            <a:pPr marL="0" indent="0">
              <a:buNone/>
            </a:pPr>
            <a:r>
              <a:rPr lang="hu-HU" sz="2400" dirty="0" smtClean="0"/>
              <a:t>A RAM kapacitása nagyban befolyásolja a számítógép teljesítményét, mivel a nagyobb RAM kapacitás lehetővé teszi több program futtatását és azok gyorsabb működését.</a:t>
            </a:r>
          </a:p>
          <a:p>
            <a:endParaRPr lang="hu-HU" dirty="0"/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8526" y="4250336"/>
            <a:ext cx="3447648" cy="1926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5578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dirty="0"/>
              <a:t>Története</a:t>
            </a:r>
            <a:r>
              <a:rPr lang="hu-HU" dirty="0" smtClean="0"/>
              <a:t>: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hu-HU" sz="2400" dirty="0" smtClean="0"/>
              <a:t>Régen mágnesszalagon tárolták az adatokat (un. offline memória), amelynél egy adat, csak akkor vált elérhetővé, ha a szalag olvasása pont ott volt, az adatkeresést meg csak a szalag elejétől kezdve lehetet megoldani. </a:t>
            </a:r>
          </a:p>
          <a:p>
            <a:pPr marL="0" indent="0">
              <a:buNone/>
            </a:pPr>
            <a:r>
              <a:rPr lang="hu-HU" sz="2400" dirty="0" smtClean="0"/>
              <a:t>A technológiai fejlesztés során arra törekedtek, hogy a RAM szervezett és ellenőrzött módon tegye lehetővé az adatok tárolását és lehívását függetlenül annak helyétől. </a:t>
            </a:r>
          </a:p>
          <a:p>
            <a:endParaRPr lang="hu-HU" dirty="0"/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1843" y="4026059"/>
            <a:ext cx="4615084" cy="2285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2452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Története: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hu-HU" sz="2400" dirty="0" smtClean="0"/>
              <a:t>Az 1990-es években került bevezetésre az SDRAM. Az SDRAM már képes volt gyorsan, egyetlen adatsebességgel átvinni az adatokat. </a:t>
            </a:r>
          </a:p>
          <a:p>
            <a:pPr marL="0" indent="0">
              <a:buNone/>
            </a:pPr>
            <a:r>
              <a:rPr lang="hu-HU" sz="2400" dirty="0" smtClean="0"/>
              <a:t>2000 körül lett kifejlesztve a dupla adatsebesség véletlen hozzáférésű memória (DDR RAM). </a:t>
            </a:r>
          </a:p>
          <a:p>
            <a:pPr marL="0" indent="0">
              <a:buNone/>
            </a:pPr>
            <a:r>
              <a:rPr lang="hu-HU" sz="2400" dirty="0" smtClean="0"/>
              <a:t>A DDR RAM bevezetése megváltoztatta és meghatározta a memória piacát, ami a mai napig meghatározó.</a:t>
            </a:r>
          </a:p>
          <a:p>
            <a:endParaRPr lang="hu-HU" dirty="0"/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4087" y="4025702"/>
            <a:ext cx="4615072" cy="2286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1573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Fontosabb félvezető </a:t>
            </a:r>
            <a:r>
              <a:rPr lang="hu-HU" dirty="0" smtClean="0"/>
              <a:t>memóriatípusok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u-HU" sz="2000" b="1" dirty="0"/>
              <a:t>ROM </a:t>
            </a:r>
            <a:r>
              <a:rPr lang="hu-HU" sz="2000" dirty="0"/>
              <a:t>(csak olvasható memória): Gyártó által beégetett adatot tartalmaz, amely nem módosítható.</a:t>
            </a:r>
          </a:p>
          <a:p>
            <a:r>
              <a:rPr lang="hu-HU" sz="2000" b="1" dirty="0"/>
              <a:t>PROM</a:t>
            </a:r>
            <a:r>
              <a:rPr lang="hu-HU" sz="2000" dirty="0"/>
              <a:t> (programozható ROM): Olyan memória, amely egyszer írható, de később nem módosítható.</a:t>
            </a:r>
          </a:p>
          <a:p>
            <a:r>
              <a:rPr lang="hu-HU" sz="2000" b="1" dirty="0"/>
              <a:t>EPROM</a:t>
            </a:r>
            <a:r>
              <a:rPr lang="hu-HU" sz="2000" dirty="0"/>
              <a:t> (törölhető PROM): Törölhető és többször újraírható; a memória törlését általában ibolyántúli fénnyel (UV), vagy röntgen–sugárral (RTG) végzik.</a:t>
            </a:r>
          </a:p>
          <a:p>
            <a:r>
              <a:rPr lang="hu-HU" sz="2000" b="1" dirty="0"/>
              <a:t>EEPROM</a:t>
            </a:r>
            <a:r>
              <a:rPr lang="hu-HU" sz="2000" dirty="0"/>
              <a:t> (elektronikusan törölhető PROM): Elektromos feszültséggel törölhető és újraírható. Ilyenek például a </a:t>
            </a:r>
            <a:r>
              <a:rPr lang="hu-HU" sz="2000" dirty="0" err="1"/>
              <a:t>Flash</a:t>
            </a:r>
            <a:r>
              <a:rPr lang="hu-HU" sz="2000" dirty="0"/>
              <a:t> memóriák is.</a:t>
            </a:r>
          </a:p>
          <a:p>
            <a:r>
              <a:rPr lang="hu-HU" sz="2000" b="1" dirty="0"/>
              <a:t>EAROM</a:t>
            </a:r>
            <a:r>
              <a:rPr lang="hu-HU" sz="2000" dirty="0"/>
              <a:t> (</a:t>
            </a:r>
            <a:r>
              <a:rPr lang="hu-HU" sz="2000" dirty="0" err="1"/>
              <a:t>electrically</a:t>
            </a:r>
            <a:r>
              <a:rPr lang="hu-HU" sz="2000" dirty="0"/>
              <a:t> </a:t>
            </a:r>
            <a:r>
              <a:rPr lang="hu-HU" sz="2000" dirty="0" err="1"/>
              <a:t>alterable</a:t>
            </a:r>
            <a:r>
              <a:rPr lang="hu-HU" sz="2000" dirty="0"/>
              <a:t> ROM, az EEPROM másik angol megnevezése)</a:t>
            </a:r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5918861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Ram memória típusok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hu-HU" sz="1800" b="1" dirty="0" smtClean="0"/>
              <a:t>DDR4</a:t>
            </a:r>
            <a:r>
              <a:rPr lang="hu-HU" sz="1800" dirty="0" smtClean="0"/>
              <a:t> (</a:t>
            </a:r>
            <a:r>
              <a:rPr lang="hu-HU" sz="1800" dirty="0" err="1" smtClean="0"/>
              <a:t>Double</a:t>
            </a:r>
            <a:r>
              <a:rPr lang="hu-HU" sz="1800" dirty="0" smtClean="0"/>
              <a:t> Data </a:t>
            </a:r>
            <a:r>
              <a:rPr lang="hu-HU" sz="1800" dirty="0" err="1" smtClean="0"/>
              <a:t>Rate</a:t>
            </a:r>
            <a:r>
              <a:rPr lang="hu-HU" sz="1800" dirty="0" smtClean="0"/>
              <a:t> 4):</a:t>
            </a:r>
          </a:p>
          <a:p>
            <a:pPr marL="0" indent="0">
              <a:buNone/>
            </a:pPr>
            <a:r>
              <a:rPr lang="hu-HU" sz="1800" dirty="0"/>
              <a:t>	</a:t>
            </a:r>
            <a:r>
              <a:rPr lang="hu-HU" sz="1800" dirty="0" smtClean="0"/>
              <a:t>Ez a jelenleg legelterjedtebb RAM típus. </a:t>
            </a:r>
          </a:p>
          <a:p>
            <a:pPr marL="0" indent="0">
              <a:buNone/>
            </a:pPr>
            <a:r>
              <a:rPr lang="hu-HU" sz="1800" dirty="0" smtClean="0"/>
              <a:t>	Gyorsabb sebesség és magasabb adatátvitel</a:t>
            </a:r>
          </a:p>
          <a:p>
            <a:pPr marL="0" indent="0">
              <a:buNone/>
            </a:pPr>
            <a:r>
              <a:rPr lang="hu-HU" sz="1800" dirty="0" smtClean="0"/>
              <a:t>	széles választék</a:t>
            </a:r>
          </a:p>
          <a:p>
            <a:r>
              <a:rPr lang="hu-HU" sz="1800" b="1" dirty="0" smtClean="0"/>
              <a:t>DDR3</a:t>
            </a:r>
            <a:r>
              <a:rPr lang="hu-HU" sz="1800" dirty="0" smtClean="0"/>
              <a:t> (</a:t>
            </a:r>
            <a:r>
              <a:rPr lang="hu-HU" sz="1800" dirty="0" err="1" smtClean="0"/>
              <a:t>Double</a:t>
            </a:r>
            <a:r>
              <a:rPr lang="hu-HU" sz="1800" dirty="0" smtClean="0"/>
              <a:t> Data </a:t>
            </a:r>
            <a:r>
              <a:rPr lang="hu-HU" sz="1800" dirty="0" err="1" smtClean="0"/>
              <a:t>Rate</a:t>
            </a:r>
            <a:r>
              <a:rPr lang="hu-HU" sz="1800" dirty="0" smtClean="0"/>
              <a:t> 3): </a:t>
            </a:r>
          </a:p>
          <a:p>
            <a:pPr marL="0" indent="0">
              <a:buNone/>
            </a:pPr>
            <a:r>
              <a:rPr lang="hu-HU" sz="1800" dirty="0" smtClean="0"/>
              <a:t>	kisebb sebesség és alacsonyabb adatátviteli sebesség</a:t>
            </a:r>
          </a:p>
          <a:p>
            <a:pPr marL="0" indent="0">
              <a:buNone/>
            </a:pPr>
            <a:r>
              <a:rPr lang="hu-HU" sz="1800" dirty="0" smtClean="0"/>
              <a:t>	még mindig hatékonyan működik </a:t>
            </a:r>
          </a:p>
          <a:p>
            <a:r>
              <a:rPr lang="hu-HU" sz="1800" b="1" dirty="0" smtClean="0"/>
              <a:t>DDR2</a:t>
            </a:r>
            <a:r>
              <a:rPr lang="hu-HU" sz="1800" dirty="0" smtClean="0"/>
              <a:t> (</a:t>
            </a:r>
            <a:r>
              <a:rPr lang="hu-HU" sz="1800" dirty="0" err="1" smtClean="0"/>
              <a:t>Double</a:t>
            </a:r>
            <a:r>
              <a:rPr lang="hu-HU" sz="1800" dirty="0" smtClean="0"/>
              <a:t> Data </a:t>
            </a:r>
            <a:r>
              <a:rPr lang="hu-HU" sz="1800" dirty="0" err="1" smtClean="0"/>
              <a:t>Rate</a:t>
            </a:r>
            <a:r>
              <a:rPr lang="hu-HU" sz="1800" dirty="0" smtClean="0"/>
              <a:t> 2): </a:t>
            </a:r>
          </a:p>
          <a:p>
            <a:pPr marL="0" indent="0">
              <a:buNone/>
            </a:pPr>
            <a:r>
              <a:rPr lang="hu-HU" sz="1800" dirty="0" smtClean="0"/>
              <a:t>	kevésbé elterjedt és kevésbé használatos</a:t>
            </a:r>
          </a:p>
          <a:p>
            <a:pPr marL="0" indent="0">
              <a:buNone/>
            </a:pPr>
            <a:r>
              <a:rPr lang="hu-HU" sz="1800" dirty="0" smtClean="0"/>
              <a:t>	alacsonyabb sebesség és adatátviteli sebesség mint a DDR3 és a DDR4 esetében</a:t>
            </a:r>
          </a:p>
          <a:p>
            <a:pPr marL="0" indent="0">
              <a:buNone/>
            </a:pPr>
            <a:r>
              <a:rPr lang="hu-HU" sz="1800" dirty="0" smtClean="0"/>
              <a:t>	kevésbé kompatibilis az újabb alaplapokkal</a:t>
            </a:r>
            <a:endParaRPr lang="hu-HU" sz="1800" dirty="0"/>
          </a:p>
        </p:txBody>
      </p:sp>
    </p:spTree>
    <p:extLst>
      <p:ext uri="{BB962C8B-B14F-4D97-AF65-F5344CB8AC3E}">
        <p14:creationId xmlns:p14="http://schemas.microsoft.com/office/powerpoint/2010/main" val="21279911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Ram memória típusok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sz="2000" b="1" dirty="0" smtClean="0"/>
              <a:t>DDR</a:t>
            </a:r>
            <a:r>
              <a:rPr lang="hu-HU" sz="2000" dirty="0" smtClean="0"/>
              <a:t> (</a:t>
            </a:r>
            <a:r>
              <a:rPr lang="hu-HU" sz="2000" dirty="0" err="1" smtClean="0"/>
              <a:t>Double</a:t>
            </a:r>
            <a:r>
              <a:rPr lang="hu-HU" sz="2000" dirty="0" smtClean="0"/>
              <a:t> Data </a:t>
            </a:r>
            <a:r>
              <a:rPr lang="hu-HU" sz="2000" dirty="0" err="1" smtClean="0"/>
              <a:t>Rate</a:t>
            </a:r>
            <a:r>
              <a:rPr lang="hu-HU" sz="2000" dirty="0" smtClean="0"/>
              <a:t>): </a:t>
            </a:r>
          </a:p>
          <a:p>
            <a:pPr marL="0" indent="0">
              <a:buNone/>
            </a:pPr>
            <a:r>
              <a:rPr lang="hu-HU" sz="2000" dirty="0" smtClean="0"/>
              <a:t>	az eredeti DDR memória típus, amelyet a DDR2 követett </a:t>
            </a:r>
          </a:p>
          <a:p>
            <a:pPr marL="0" indent="0">
              <a:buNone/>
            </a:pPr>
            <a:r>
              <a:rPr lang="hu-HU" sz="2000" dirty="0" smtClean="0"/>
              <a:t>	elsők között alkalmazta a kettős adatátviteli sebességet --&gt; nagyobb adatátvitel </a:t>
            </a:r>
          </a:p>
          <a:p>
            <a:r>
              <a:rPr lang="hu-HU" sz="2000" b="1" dirty="0" smtClean="0"/>
              <a:t>SDRAM</a:t>
            </a:r>
            <a:r>
              <a:rPr lang="hu-HU" sz="2000" dirty="0" smtClean="0"/>
              <a:t> (</a:t>
            </a:r>
            <a:r>
              <a:rPr lang="hu-HU" sz="2000" dirty="0" err="1" smtClean="0"/>
              <a:t>Synchronous</a:t>
            </a:r>
            <a:r>
              <a:rPr lang="hu-HU" sz="2000" dirty="0" smtClean="0"/>
              <a:t> </a:t>
            </a:r>
            <a:r>
              <a:rPr lang="hu-HU" sz="2000" dirty="0" err="1" smtClean="0"/>
              <a:t>Dynamic</a:t>
            </a:r>
            <a:r>
              <a:rPr lang="hu-HU" sz="2000" dirty="0" smtClean="0"/>
              <a:t> Random Access </a:t>
            </a:r>
            <a:r>
              <a:rPr lang="hu-HU" sz="2000" dirty="0" err="1" smtClean="0"/>
              <a:t>Memory</a:t>
            </a:r>
            <a:r>
              <a:rPr lang="hu-HU" sz="2000" dirty="0" smtClean="0"/>
              <a:t>): </a:t>
            </a:r>
          </a:p>
          <a:p>
            <a:pPr marL="0" indent="0">
              <a:buNone/>
            </a:pPr>
            <a:r>
              <a:rPr lang="hu-HU" sz="2000" dirty="0" smtClean="0"/>
              <a:t>	régebbi típusú RAM, amelyet a DDR generációk váltottak fel</a:t>
            </a:r>
          </a:p>
          <a:p>
            <a:pPr marL="0" indent="0">
              <a:buNone/>
            </a:pPr>
            <a:r>
              <a:rPr lang="hu-HU" sz="2000" dirty="0" smtClean="0"/>
              <a:t>	kisebb sebesség és adatátvitel</a:t>
            </a:r>
          </a:p>
          <a:p>
            <a:pPr marL="0" indent="0">
              <a:buNone/>
            </a:pPr>
            <a:r>
              <a:rPr lang="hu-HU" sz="2000" dirty="0" smtClean="0"/>
              <a:t>	általában régebbi számítógépekben </a:t>
            </a:r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2839595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Ram memória típusok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u-HU" sz="2000" b="1" dirty="0" smtClean="0"/>
              <a:t>RDRAM</a:t>
            </a:r>
            <a:r>
              <a:rPr lang="hu-HU" sz="2000" dirty="0" smtClean="0"/>
              <a:t> (</a:t>
            </a:r>
            <a:r>
              <a:rPr lang="hu-HU" sz="2000" dirty="0" err="1" smtClean="0"/>
              <a:t>Rambus</a:t>
            </a:r>
            <a:r>
              <a:rPr lang="hu-HU" sz="2000" dirty="0" smtClean="0"/>
              <a:t> </a:t>
            </a:r>
            <a:r>
              <a:rPr lang="hu-HU" sz="2000" dirty="0" err="1" smtClean="0"/>
              <a:t>Dynamic</a:t>
            </a:r>
            <a:r>
              <a:rPr lang="hu-HU" sz="2000" dirty="0" smtClean="0"/>
              <a:t> Random Access </a:t>
            </a:r>
            <a:r>
              <a:rPr lang="hu-HU" sz="2000" dirty="0" err="1" smtClean="0"/>
              <a:t>Memory</a:t>
            </a:r>
            <a:r>
              <a:rPr lang="hu-HU" sz="2000" dirty="0" smtClean="0"/>
              <a:t>): </a:t>
            </a:r>
          </a:p>
          <a:p>
            <a:pPr marL="0" indent="0">
              <a:buNone/>
            </a:pPr>
            <a:r>
              <a:rPr lang="hu-HU" sz="2000" dirty="0" smtClean="0"/>
              <a:t>	egy további régebbi RAM típus, amelyet a </a:t>
            </a:r>
            <a:r>
              <a:rPr lang="hu-HU" sz="2000" dirty="0" err="1" smtClean="0"/>
              <a:t>Rambus</a:t>
            </a:r>
            <a:r>
              <a:rPr lang="hu-HU" sz="2000" dirty="0" smtClean="0"/>
              <a:t> Inc. fejlesztett ki. </a:t>
            </a:r>
          </a:p>
          <a:p>
            <a:pPr marL="0" indent="0">
              <a:buNone/>
            </a:pPr>
            <a:r>
              <a:rPr lang="hu-HU" sz="2000" dirty="0" smtClean="0"/>
              <a:t>	magasabb adatátviteli sebességet kínál, de kevésbé elterjedt és korlátozottan kompatibilis 	más rendszerekkel</a:t>
            </a:r>
          </a:p>
          <a:p>
            <a:endParaRPr lang="hu-HU" sz="2000" dirty="0" smtClean="0"/>
          </a:p>
          <a:p>
            <a:r>
              <a:rPr lang="hu-HU" sz="2000" b="1" dirty="0" smtClean="0"/>
              <a:t>LPDDR</a:t>
            </a:r>
            <a:r>
              <a:rPr lang="hu-HU" sz="2000" dirty="0" smtClean="0"/>
              <a:t> (</a:t>
            </a:r>
            <a:r>
              <a:rPr lang="hu-HU" sz="2000" dirty="0" err="1" smtClean="0"/>
              <a:t>Low</a:t>
            </a:r>
            <a:r>
              <a:rPr lang="hu-HU" sz="2000" dirty="0" smtClean="0"/>
              <a:t> </a:t>
            </a:r>
            <a:r>
              <a:rPr lang="hu-HU" sz="2000" dirty="0" err="1" smtClean="0"/>
              <a:t>Power</a:t>
            </a:r>
            <a:r>
              <a:rPr lang="hu-HU" sz="2000" dirty="0" smtClean="0"/>
              <a:t> DDR): </a:t>
            </a:r>
          </a:p>
          <a:p>
            <a:pPr marL="0" indent="0">
              <a:buNone/>
            </a:pPr>
            <a:r>
              <a:rPr lang="hu-HU" sz="2000" dirty="0" smtClean="0"/>
              <a:t>	kifejezetten a hordozható eszközökben, például okostelefonokban és </a:t>
            </a:r>
            <a:r>
              <a:rPr lang="hu-HU" sz="2000" dirty="0" err="1" smtClean="0"/>
              <a:t>tabletekben</a:t>
            </a:r>
            <a:endParaRPr lang="hu-HU" sz="2000" dirty="0" smtClean="0"/>
          </a:p>
          <a:p>
            <a:pPr marL="0" indent="0">
              <a:buNone/>
            </a:pPr>
            <a:r>
              <a:rPr lang="hu-HU" sz="2000" dirty="0" smtClean="0"/>
              <a:t>	alacsonyabb feszültségen működik</a:t>
            </a:r>
          </a:p>
          <a:p>
            <a:pPr marL="0" indent="0">
              <a:buNone/>
            </a:pPr>
            <a:r>
              <a:rPr lang="hu-HU" sz="2000" dirty="0" smtClean="0"/>
              <a:t>	energiahatékonyság és hosszabb akkumulátor-üzemidő</a:t>
            </a:r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41154363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</TotalTime>
  <Words>1111</Words>
  <Application>Microsoft Office PowerPoint</Application>
  <PresentationFormat>Szélesvásznú</PresentationFormat>
  <Paragraphs>126</Paragraphs>
  <Slides>21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3</vt:i4>
      </vt:variant>
      <vt:variant>
        <vt:lpstr>Téma</vt:lpstr>
      </vt:variant>
      <vt:variant>
        <vt:i4>1</vt:i4>
      </vt:variant>
      <vt:variant>
        <vt:lpstr>Diacímek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Office-téma</vt:lpstr>
      <vt:lpstr>Processzorok és Ram(ok)</vt:lpstr>
      <vt:lpstr>RAM FELTALÁLÓJA</vt:lpstr>
      <vt:lpstr>Mi a RAM memória?</vt:lpstr>
      <vt:lpstr>Története:</vt:lpstr>
      <vt:lpstr>Története:</vt:lpstr>
      <vt:lpstr>Fontosabb félvezető memóriatípusok</vt:lpstr>
      <vt:lpstr>Ram memória típusok</vt:lpstr>
      <vt:lpstr>Ram memória típusok</vt:lpstr>
      <vt:lpstr>Ram memória típusok</vt:lpstr>
      <vt:lpstr>DDR5 RAM memória</vt:lpstr>
      <vt:lpstr>DDR5 RAM memória</vt:lpstr>
      <vt:lpstr>Grafikus kártya memóriák</vt:lpstr>
      <vt:lpstr>GDDR7</vt:lpstr>
      <vt:lpstr>Processzor</vt:lpstr>
      <vt:lpstr>Története</vt:lpstr>
      <vt:lpstr>A processzor főbb részei</vt:lpstr>
      <vt:lpstr>A processzor főbb részei</vt:lpstr>
      <vt:lpstr>Hatással van a magas hőmérséklet a CPU élettartamára vagy stabilitására? </vt:lpstr>
      <vt:lpstr>A hőmérséklet kijelzése </vt:lpstr>
      <vt:lpstr>A ventilátorok ellenőrzése </vt:lpstr>
      <vt:lpstr>Források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Processzorok és Ram(ok)</dc:title>
  <dc:creator>Vargacz Gergő</dc:creator>
  <cp:lastModifiedBy>Vargacz Gergő</cp:lastModifiedBy>
  <cp:revision>12</cp:revision>
  <dcterms:created xsi:type="dcterms:W3CDTF">2023-10-04T06:15:37Z</dcterms:created>
  <dcterms:modified xsi:type="dcterms:W3CDTF">2023-11-15T07:26:25Z</dcterms:modified>
</cp:coreProperties>
</file>